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70" r:id="rId5"/>
    <p:sldId id="269" r:id="rId6"/>
    <p:sldId id="261" r:id="rId7"/>
    <p:sldId id="263" r:id="rId8"/>
    <p:sldId id="260" r:id="rId9"/>
    <p:sldId id="262" r:id="rId10"/>
    <p:sldId id="264" r:id="rId11"/>
    <p:sldId id="271" r:id="rId12"/>
    <p:sldId id="278" r:id="rId13"/>
    <p:sldId id="282" r:id="rId14"/>
    <p:sldId id="281" r:id="rId15"/>
    <p:sldId id="280" r:id="rId16"/>
    <p:sldId id="272" r:id="rId17"/>
    <p:sldId id="273" r:id="rId18"/>
    <p:sldId id="274" r:id="rId19"/>
    <p:sldId id="276" r:id="rId20"/>
    <p:sldId id="277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1E0D2F-01D9-144D-8502-40640348E179}" v="187" dt="2024-09-02T12:17:00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EVRT </a:t>
            </a:r>
            <a:br>
              <a:rPr lang="en-US" sz="3700" dirty="0">
                <a:solidFill>
                  <a:schemeClr val="tx2"/>
                </a:solidFill>
              </a:rPr>
            </a:br>
            <a:r>
              <a:rPr lang="en-US" sz="3700" dirty="0">
                <a:solidFill>
                  <a:schemeClr val="tx2"/>
                </a:solidFill>
              </a:rPr>
              <a:t>Annual General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</a:rPr>
              <a:t>2nd September 2024</a:t>
            </a:r>
          </a:p>
        </p:txBody>
      </p:sp>
      <p:pic>
        <p:nvPicPr>
          <p:cNvPr id="18" name="Graphic 17" descr="Meeting">
            <a:extLst>
              <a:ext uri="{FF2B5EF4-FFF2-40B4-BE49-F238E27FC236}">
                <a16:creationId xmlns:a16="http://schemas.microsoft.com/office/drawing/2014/main" id="{376515F6-D71C-7543-AD50-1141A7EF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A28F91-E16B-6CCA-F8ED-CEAADA486B94}"/>
              </a:ext>
            </a:extLst>
          </p:cNvPr>
          <p:cNvSpPr txBox="1"/>
          <p:nvPr/>
        </p:nvSpPr>
        <p:spPr>
          <a:xfrm>
            <a:off x="9247031" y="2612460"/>
            <a:ext cx="2446465" cy="31407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/>
              <a:t>Maintaining fit for purpose grounds and hall facilities incurs the largest proportion of our costs.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/>
              <a:t>The overall expenditure for 2023/24 was supported via grants obtained from Football Foundation and Surrey County Council ‘Your Fund’.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7B0A7F-21D1-8000-9C38-BC58F4E87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181986"/>
            <a:ext cx="7608304" cy="45649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A7ADA7E-6E70-BC24-28FF-25AF10B2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26" y="728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/>
              <a:t>2024 Expenditure</a:t>
            </a:r>
          </a:p>
        </p:txBody>
      </p:sp>
    </p:spTree>
    <p:extLst>
      <p:ext uri="{BB962C8B-B14F-4D97-AF65-F5344CB8AC3E}">
        <p14:creationId xmlns:p14="http://schemas.microsoft.com/office/powerpoint/2010/main" val="336573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7EF3B-2FDD-3747-0305-E309D31A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 dirty="0"/>
              <a:t>What the Parish Council Funding Delivers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Content Placeholder 2">
            <a:extLst>
              <a:ext uri="{FF2B5EF4-FFF2-40B4-BE49-F238E27FC236}">
                <a16:creationId xmlns:a16="http://schemas.microsoft.com/office/drawing/2014/main" id="{B13DA060-9717-1082-AF9E-DDC3AC6B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1700"/>
              <a:t>Infant &amp; Toddler playground – maintained and regularly upgraded.</a:t>
            </a:r>
          </a:p>
          <a:p>
            <a:r>
              <a:rPr lang="en-GB" sz="1700"/>
              <a:t>Access to 36 acres of woodland and open parkland with café, jogging trails and fitness equipment</a:t>
            </a:r>
          </a:p>
          <a:p>
            <a:r>
              <a:rPr lang="en-GB" sz="1700"/>
              <a:t>Community club rooms for organised groups to meet and socialise</a:t>
            </a:r>
          </a:p>
          <a:p>
            <a:r>
              <a:rPr lang="en-GB" sz="1700"/>
              <a:t>Indoor space for public meetings, exhibitions and displays</a:t>
            </a:r>
          </a:p>
          <a:p>
            <a:r>
              <a:rPr lang="en-GB" sz="1700"/>
              <a:t>Outdoor and Indoor space for community celebrations</a:t>
            </a:r>
          </a:p>
        </p:txBody>
      </p:sp>
      <p:pic>
        <p:nvPicPr>
          <p:cNvPr id="1026" name="Picture 2" descr="1983 1 Pound Coin | Chancery Collection">
            <a:extLst>
              <a:ext uri="{FF2B5EF4-FFF2-40B4-BE49-F238E27FC236}">
                <a16:creationId xmlns:a16="http://schemas.microsoft.com/office/drawing/2014/main" id="{C15B3DA6-3657-6AED-200E-DF03856E6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32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8BFBC-9016-633F-020A-02383D5AF1D0}"/>
              </a:ext>
            </a:extLst>
          </p:cNvPr>
          <p:cNvSpPr txBox="1"/>
          <p:nvPr/>
        </p:nvSpPr>
        <p:spPr>
          <a:xfrm>
            <a:off x="838200" y="451381"/>
            <a:ext cx="10512552" cy="406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Survey Results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5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C8A13316-EE8B-6C10-DD4B-252E267D1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5485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2" descr="A graph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4B8CC07A-8CC1-D227-0BD9-A03A7F4EC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99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2" name="Picture 1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DE505435-3A4D-998F-A96F-1FF3B8106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6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8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25CFFA7A-9037-EE52-067C-190A7D928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" r="4" b="4757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25" name="Picture 24" descr="A screenshot of a graph&#10;&#10;Description automatically generated">
            <a:extLst>
              <a:ext uri="{FF2B5EF4-FFF2-40B4-BE49-F238E27FC236}">
                <a16:creationId xmlns:a16="http://schemas.microsoft.com/office/drawing/2014/main" id="{0795A4E1-CC5C-DA2E-3B5C-FE4690CF1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r="-1" b="2978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28" name="Picture 27" descr="A graph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F6632223-FF85-9D8B-230D-71F3BFBCB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58" y="1011056"/>
            <a:ext cx="6513732" cy="46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9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8C442-F716-3083-3832-9C6F0A99D8E4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&amp; Opportunities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7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E54CA-D25F-10E4-5C49-9F6092F61E83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 in 4 residents come to the KGV to use the playground – need more higher quality opportunities for informal play &amp; games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1in 10 residents struggle to gain access &amp; there are currently no inclusive facilities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Families express concern about dogs but dog walking is a popular pastime at the KGV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There is latent demand for more indoor activities and outdoor events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050" name="Picture 2" descr="1in4">
            <a:extLst>
              <a:ext uri="{FF2B5EF4-FFF2-40B4-BE49-F238E27FC236}">
                <a16:creationId xmlns:a16="http://schemas.microsoft.com/office/drawing/2014/main" id="{157609CE-A5CD-F505-2BA3-917B2A7B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3129" b="2"/>
          <a:stretch/>
        </p:blipFill>
        <p:spPr bwMode="auto">
          <a:xfrm>
            <a:off x="6145439" y="640080"/>
            <a:ext cx="5366186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4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1FAAF7CF-A6A2-41F7-7B53-BDF6874C3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6" y="1363181"/>
            <a:ext cx="3343202" cy="323454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ollage of images of people hugging&#10;&#10;Description automatically generated">
            <a:extLst>
              <a:ext uri="{FF2B5EF4-FFF2-40B4-BE49-F238E27FC236}">
                <a16:creationId xmlns:a16="http://schemas.microsoft.com/office/drawing/2014/main" id="{4FFC267A-A87D-73A4-CC86-B3920F9E1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44" y="1756901"/>
            <a:ext cx="6020730" cy="3883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2962A-F4AF-851F-D0B1-71B068A4662F}"/>
              </a:ext>
            </a:extLst>
          </p:cNvPr>
          <p:cNvSpPr txBox="1"/>
          <p:nvPr/>
        </p:nvSpPr>
        <p:spPr>
          <a:xfrm>
            <a:off x="5128054" y="247135"/>
            <a:ext cx="706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Looking Ahead to Key Projects in 2024/25</a:t>
            </a:r>
          </a:p>
        </p:txBody>
      </p:sp>
    </p:spTree>
    <p:extLst>
      <p:ext uri="{BB962C8B-B14F-4D97-AF65-F5344CB8AC3E}">
        <p14:creationId xmlns:p14="http://schemas.microsoft.com/office/powerpoint/2010/main" val="4032056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25D85-D692-876B-299E-4701964428F2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Play Zone for 2024/25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45A3-2A34-6838-D0F3-74C24BC383A8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Inclusive Play Equipment.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Music and sensory zone.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Enlarged improved café and seating areas.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Community Multi-Use Games Area (MUGA)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2x 5-a-side football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Basketball court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Pickle courts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Free for community use post school and at weekends</a:t>
            </a:r>
          </a:p>
        </p:txBody>
      </p:sp>
      <p:pic>
        <p:nvPicPr>
          <p:cNvPr id="3" name="Picture 2" descr="A diagram of a park&#10;&#10;Description automatically generated">
            <a:extLst>
              <a:ext uri="{FF2B5EF4-FFF2-40B4-BE49-F238E27FC236}">
                <a16:creationId xmlns:a16="http://schemas.microsoft.com/office/drawing/2014/main" id="{DB2CA0D8-2266-A4F1-25F4-B0AE4AA4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525185"/>
            <a:ext cx="5458968" cy="38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01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7C711-57F3-7C51-C0C8-D94100070A0B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Accessible Terrace and Paths for 2024/25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C7AA6-8550-549E-4BE2-1EEBCB0E3526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Inclusive Access gate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Music and sensory panels.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Inclusive picnic benches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Accessible pathways to connect gate to main activity areas of the grounds.</a:t>
            </a:r>
          </a:p>
        </p:txBody>
      </p:sp>
      <p:pic>
        <p:nvPicPr>
          <p:cNvPr id="3" name="Picture 2" descr="A drawing of a park&#10;&#10;Description automatically generated">
            <a:extLst>
              <a:ext uri="{FF2B5EF4-FFF2-40B4-BE49-F238E27FC236}">
                <a16:creationId xmlns:a16="http://schemas.microsoft.com/office/drawing/2014/main" id="{82381BF9-D70A-3C55-41B1-5153251F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176662"/>
            <a:ext cx="6903720" cy="45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47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7C711-57F3-7C51-C0C8-D94100070A0B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Coronation Natural Play &amp; Habitat’s Trail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C7AA6-8550-549E-4BE2-1EEBCB0E3526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An accessible trail through our woodland areas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Art installations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Inclusive picnic benches and contemplation zones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Interactive natural play areas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Open ‘meadow’ and habitats trail.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Forest School</a:t>
            </a:r>
          </a:p>
        </p:txBody>
      </p:sp>
      <p:pic>
        <p:nvPicPr>
          <p:cNvPr id="2" name="Picture 1" descr="A map of a bird&#10;&#10;Description automatically generated">
            <a:extLst>
              <a:ext uri="{FF2B5EF4-FFF2-40B4-BE49-F238E27FC236}">
                <a16:creationId xmlns:a16="http://schemas.microsoft.com/office/drawing/2014/main" id="{C208BF94-D9ED-E99F-1B73-AF74F7BA4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81" y="1112729"/>
            <a:ext cx="5632749" cy="46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5408913-B323-422F-B521-2957A5B7F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92" y="0"/>
            <a:ext cx="7299977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77ADE-C075-24C7-8808-60773E1F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749"/>
            <a:ext cx="4953001" cy="4726502"/>
          </a:xfrm>
        </p:spPr>
        <p:txBody>
          <a:bodyPr>
            <a:normAutofit/>
          </a:bodyPr>
          <a:lstStyle/>
          <a:p>
            <a:r>
              <a:rPr lang="en-US"/>
              <a:t>Agenda 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DCF95-D65F-3C09-7300-2F6C79AA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8022" y="713313"/>
            <a:ext cx="3815778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cs typeface="Segoe UI"/>
              </a:rPr>
              <a:t>Chairman's Welcome &amp; Introductions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cs typeface="Segoe UI"/>
              </a:rPr>
              <a:t>Apologies for Absence &amp; Declarations of Interest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cs typeface="Segoe UI"/>
              </a:rPr>
              <a:t>Minutes of the AGM held for the financial year 2022-23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AutoNum type="arabicParenR"/>
            </a:pPr>
            <a:r>
              <a:rPr lang="en-US" sz="2000">
                <a:cs typeface="Segoe UI"/>
              </a:rPr>
              <a:t>Chair’s Report &amp; Financial Statements for the financial year 2023-24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cs typeface="Segoe UI"/>
              </a:rPr>
              <a:t>EVRT Research Results and Strategy Update– presentation and discussion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cs typeface="Segoe UI"/>
              </a:rPr>
              <a:t>Opportunity for Questions</a:t>
            </a:r>
            <a:endParaRPr lang="en-US" sz="20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347370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2" name="Rectangle 31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7C711-57F3-7C51-C0C8-D94100070A0B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Community Heritage Centre 2025</a:t>
            </a:r>
          </a:p>
        </p:txBody>
      </p:sp>
      <p:sp>
        <p:nvSpPr>
          <p:cNvPr id="31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C7AA6-8550-549E-4BE2-1EEBCB0E3526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Permanent Barnes Wallis exhibition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Local history from Saxons to stockbrokers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Effingham during the wars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Interactive and audio-visual exhibitions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Access to archives for research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Local History hub for shools</a:t>
            </a:r>
          </a:p>
        </p:txBody>
      </p:sp>
      <p:pic>
        <p:nvPicPr>
          <p:cNvPr id="13" name="Picture 12" descr="A collage of images of various types of vehicles&#10;&#10;Description automatically generated">
            <a:extLst>
              <a:ext uri="{FF2B5EF4-FFF2-40B4-BE49-F238E27FC236}">
                <a16:creationId xmlns:a16="http://schemas.microsoft.com/office/drawing/2014/main" id="{B63D9692-DC34-4C70-6830-1A4D715DD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r="282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A3B3F6-587D-C5FB-F4E5-AFD06470941B}"/>
              </a:ext>
            </a:extLst>
          </p:cNvPr>
          <p:cNvSpPr txBox="1"/>
          <p:nvPr/>
        </p:nvSpPr>
        <p:spPr>
          <a:xfrm>
            <a:off x="6094476" y="6549081"/>
            <a:ext cx="51898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Photo credits: Effingham Residents Association</a:t>
            </a:r>
          </a:p>
        </p:txBody>
      </p:sp>
    </p:spTree>
    <p:extLst>
      <p:ext uri="{BB962C8B-B14F-4D97-AF65-F5344CB8AC3E}">
        <p14:creationId xmlns:p14="http://schemas.microsoft.com/office/powerpoint/2010/main" val="87334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982FA808-374B-F176-7219-F0C1FF9D24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46" r="197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FF445-0EFB-5A8D-5080-B772199362AA}"/>
              </a:ext>
            </a:extLst>
          </p:cNvPr>
          <p:cNvSpPr txBox="1"/>
          <p:nvPr/>
        </p:nvSpPr>
        <p:spPr>
          <a:xfrm>
            <a:off x="8079978" y="2533476"/>
            <a:ext cx="336923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Questions?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027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A8AAC95-3719-4BCD-B710-4160043D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3A6D7BA-50E4-42FE-A0E3-FC42B7EC4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2767722"/>
            <a:ext cx="3021543" cy="1532055"/>
          </a:xfrm>
          <a:custGeom>
            <a:avLst/>
            <a:gdLst>
              <a:gd name="connsiteX0" fmla="*/ 3021543 w 3021543"/>
              <a:gd name="connsiteY0" fmla="*/ 0 h 1532055"/>
              <a:gd name="connsiteX1" fmla="*/ 2963800 w 3021543"/>
              <a:gd name="connsiteY1" fmla="*/ 7730 h 1532055"/>
              <a:gd name="connsiteX2" fmla="*/ 2793803 w 3021543"/>
              <a:gd name="connsiteY2" fmla="*/ 25704 h 1532055"/>
              <a:gd name="connsiteX3" fmla="*/ 2414348 w 3021543"/>
              <a:gd name="connsiteY3" fmla="*/ 31695 h 1532055"/>
              <a:gd name="connsiteX4" fmla="*/ 2091558 w 3021543"/>
              <a:gd name="connsiteY4" fmla="*/ 29298 h 1532055"/>
              <a:gd name="connsiteX5" fmla="*/ 1645319 w 3021543"/>
              <a:gd name="connsiteY5" fmla="*/ 30497 h 1532055"/>
              <a:gd name="connsiteX6" fmla="*/ 1243602 w 3021543"/>
              <a:gd name="connsiteY6" fmla="*/ 64048 h 1532055"/>
              <a:gd name="connsiteX7" fmla="*/ 753851 w 3021543"/>
              <a:gd name="connsiteY7" fmla="*/ 61651 h 1532055"/>
              <a:gd name="connsiteX8" fmla="*/ 465465 w 3021543"/>
              <a:gd name="connsiteY8" fmla="*/ 123960 h 1532055"/>
              <a:gd name="connsiteX9" fmla="*/ 546416 w 3021543"/>
              <a:gd name="connsiteY9" fmla="*/ 145529 h 1532055"/>
              <a:gd name="connsiteX10" fmla="*/ 689091 w 3021543"/>
              <a:gd name="connsiteY10" fmla="*/ 192260 h 1532055"/>
              <a:gd name="connsiteX11" fmla="*/ 704269 w 3021543"/>
              <a:gd name="connsiteY11" fmla="*/ 222217 h 1532055"/>
              <a:gd name="connsiteX12" fmla="*/ 683020 w 3021543"/>
              <a:gd name="connsiteY12" fmla="*/ 236595 h 1532055"/>
              <a:gd name="connsiteX13" fmla="*/ 621295 w 3021543"/>
              <a:gd name="connsiteY13" fmla="*/ 264155 h 1532055"/>
              <a:gd name="connsiteX14" fmla="*/ 848968 w 3021543"/>
              <a:gd name="connsiteY14" fmla="*/ 304896 h 1532055"/>
              <a:gd name="connsiteX15" fmla="*/ 768018 w 3021543"/>
              <a:gd name="connsiteY15" fmla="*/ 330059 h 1532055"/>
              <a:gd name="connsiteX16" fmla="*/ 684032 w 3021543"/>
              <a:gd name="connsiteY16" fmla="*/ 348032 h 1532055"/>
              <a:gd name="connsiteX17" fmla="*/ 592962 w 3021543"/>
              <a:gd name="connsiteY17" fmla="*/ 361213 h 1532055"/>
              <a:gd name="connsiteX18" fmla="*/ 509988 w 3021543"/>
              <a:gd name="connsiteY18" fmla="*/ 387575 h 1532055"/>
              <a:gd name="connsiteX19" fmla="*/ 726531 w 3021543"/>
              <a:gd name="connsiteY19" fmla="*/ 398359 h 1532055"/>
              <a:gd name="connsiteX20" fmla="*/ 614212 w 3021543"/>
              <a:gd name="connsiteY20" fmla="*/ 422324 h 1532055"/>
              <a:gd name="connsiteX21" fmla="*/ 522131 w 3021543"/>
              <a:gd name="connsiteY21" fmla="*/ 453478 h 1532055"/>
              <a:gd name="connsiteX22" fmla="*/ 457370 w 3021543"/>
              <a:gd name="connsiteY22" fmla="*/ 467857 h 1532055"/>
              <a:gd name="connsiteX23" fmla="*/ 388562 w 3021543"/>
              <a:gd name="connsiteY23" fmla="*/ 471452 h 1532055"/>
              <a:gd name="connsiteX24" fmla="*/ 372372 w 3021543"/>
              <a:gd name="connsiteY24" fmla="*/ 494218 h 1532055"/>
              <a:gd name="connsiteX25" fmla="*/ 393622 w 3021543"/>
              <a:gd name="connsiteY25" fmla="*/ 518184 h 1532055"/>
              <a:gd name="connsiteX26" fmla="*/ 426002 w 3021543"/>
              <a:gd name="connsiteY26" fmla="*/ 520580 h 1532055"/>
              <a:gd name="connsiteX27" fmla="*/ 619271 w 3021543"/>
              <a:gd name="connsiteY27" fmla="*/ 526571 h 1532055"/>
              <a:gd name="connsiteX28" fmla="*/ 0 w 3021543"/>
              <a:gd name="connsiteY28" fmla="*/ 579294 h 1532055"/>
              <a:gd name="connsiteX29" fmla="*/ 83986 w 3021543"/>
              <a:gd name="connsiteY29" fmla="*/ 611647 h 1532055"/>
              <a:gd name="connsiteX30" fmla="*/ 112319 w 3021543"/>
              <a:gd name="connsiteY30" fmla="*/ 700317 h 1532055"/>
              <a:gd name="connsiteX31" fmla="*/ 215531 w 3021543"/>
              <a:gd name="connsiteY31" fmla="*/ 750643 h 1532055"/>
              <a:gd name="connsiteX32" fmla="*/ 282315 w 3021543"/>
              <a:gd name="connsiteY32" fmla="*/ 768617 h 1532055"/>
              <a:gd name="connsiteX33" fmla="*/ 435109 w 3021543"/>
              <a:gd name="connsiteY33" fmla="*/ 794979 h 1532055"/>
              <a:gd name="connsiteX34" fmla="*/ 457370 w 3021543"/>
              <a:gd name="connsiteY34" fmla="*/ 838116 h 1532055"/>
              <a:gd name="connsiteX35" fmla="*/ 476596 w 3021543"/>
              <a:gd name="connsiteY35" fmla="*/ 886046 h 1532055"/>
              <a:gd name="connsiteX36" fmla="*/ 517071 w 3021543"/>
              <a:gd name="connsiteY36" fmla="*/ 917200 h 1532055"/>
              <a:gd name="connsiteX37" fmla="*/ 202377 w 3021543"/>
              <a:gd name="connsiteY37" fmla="*/ 912407 h 1532055"/>
              <a:gd name="connsiteX38" fmla="*/ 557546 w 3021543"/>
              <a:gd name="connsiteY38" fmla="*/ 1013060 h 1532055"/>
              <a:gd name="connsiteX39" fmla="*/ 526178 w 3021543"/>
              <a:gd name="connsiteY39" fmla="*/ 1052602 h 1532055"/>
              <a:gd name="connsiteX40" fmla="*/ 720459 w 3021543"/>
              <a:gd name="connsiteY40" fmla="*/ 1106523 h 1532055"/>
              <a:gd name="connsiteX41" fmla="*/ 616236 w 3021543"/>
              <a:gd name="connsiteY41" fmla="*/ 1112514 h 1532055"/>
              <a:gd name="connsiteX42" fmla="*/ 1222353 w 3021543"/>
              <a:gd name="connsiteY42" fmla="*/ 1337785 h 1532055"/>
              <a:gd name="connsiteX43" fmla="*/ 2087511 w 3021543"/>
              <a:gd name="connsiteY43" fmla="*/ 1500747 h 1532055"/>
              <a:gd name="connsiteX44" fmla="*/ 2425479 w 3021543"/>
              <a:gd name="connsiteY44" fmla="*/ 1531901 h 1532055"/>
              <a:gd name="connsiteX45" fmla="*/ 2809994 w 3021543"/>
              <a:gd name="connsiteY45" fmla="*/ 1522315 h 1532055"/>
              <a:gd name="connsiteX46" fmla="*/ 2953618 w 3021543"/>
              <a:gd name="connsiteY46" fmla="*/ 1512448 h 1532055"/>
              <a:gd name="connsiteX47" fmla="*/ 3021543 w 3021543"/>
              <a:gd name="connsiteY47" fmla="*/ 1502657 h 153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532055">
                <a:moveTo>
                  <a:pt x="3021543" y="0"/>
                </a:moveTo>
                <a:lnTo>
                  <a:pt x="2963800" y="7730"/>
                </a:lnTo>
                <a:cubicBezTo>
                  <a:pt x="2907134" y="14919"/>
                  <a:pt x="2850469" y="24506"/>
                  <a:pt x="2793803" y="25704"/>
                </a:cubicBezTo>
                <a:cubicBezTo>
                  <a:pt x="2667318" y="29298"/>
                  <a:pt x="2539821" y="20911"/>
                  <a:pt x="2414348" y="31695"/>
                </a:cubicBezTo>
                <a:cubicBezTo>
                  <a:pt x="2307089" y="41281"/>
                  <a:pt x="2198818" y="30497"/>
                  <a:pt x="2091558" y="29298"/>
                </a:cubicBezTo>
                <a:cubicBezTo>
                  <a:pt x="1942812" y="28100"/>
                  <a:pt x="1793053" y="19713"/>
                  <a:pt x="1645319" y="30497"/>
                </a:cubicBezTo>
                <a:cubicBezTo>
                  <a:pt x="1510738" y="38885"/>
                  <a:pt x="1376158" y="41281"/>
                  <a:pt x="1243602" y="64048"/>
                </a:cubicBezTo>
                <a:cubicBezTo>
                  <a:pt x="1079677" y="76030"/>
                  <a:pt x="916765" y="68841"/>
                  <a:pt x="753851" y="61651"/>
                </a:cubicBezTo>
                <a:cubicBezTo>
                  <a:pt x="653675" y="56858"/>
                  <a:pt x="554511" y="41281"/>
                  <a:pt x="465465" y="123960"/>
                </a:cubicBezTo>
                <a:cubicBezTo>
                  <a:pt x="489751" y="143132"/>
                  <a:pt x="519095" y="139537"/>
                  <a:pt x="546416" y="145529"/>
                </a:cubicBezTo>
                <a:cubicBezTo>
                  <a:pt x="594986" y="157511"/>
                  <a:pt x="643557" y="169493"/>
                  <a:pt x="689091" y="192260"/>
                </a:cubicBezTo>
                <a:cubicBezTo>
                  <a:pt x="699210" y="197053"/>
                  <a:pt x="708317" y="206639"/>
                  <a:pt x="704269" y="222217"/>
                </a:cubicBezTo>
                <a:cubicBezTo>
                  <a:pt x="701234" y="234199"/>
                  <a:pt x="691115" y="234199"/>
                  <a:pt x="683020" y="236595"/>
                </a:cubicBezTo>
                <a:cubicBezTo>
                  <a:pt x="664806" y="243785"/>
                  <a:pt x="642545" y="238992"/>
                  <a:pt x="621295" y="264155"/>
                </a:cubicBezTo>
                <a:cubicBezTo>
                  <a:pt x="702245" y="277336"/>
                  <a:pt x="780160" y="252172"/>
                  <a:pt x="848968" y="304896"/>
                </a:cubicBezTo>
                <a:cubicBezTo>
                  <a:pt x="823671" y="331257"/>
                  <a:pt x="795339" y="325266"/>
                  <a:pt x="768018" y="330059"/>
                </a:cubicBezTo>
                <a:cubicBezTo>
                  <a:pt x="739685" y="334852"/>
                  <a:pt x="712365" y="343240"/>
                  <a:pt x="684032" y="348032"/>
                </a:cubicBezTo>
                <a:cubicBezTo>
                  <a:pt x="653675" y="354023"/>
                  <a:pt x="623319" y="355222"/>
                  <a:pt x="592962" y="361213"/>
                </a:cubicBezTo>
                <a:cubicBezTo>
                  <a:pt x="567666" y="366006"/>
                  <a:pt x="540345" y="357618"/>
                  <a:pt x="509988" y="387575"/>
                </a:cubicBezTo>
                <a:cubicBezTo>
                  <a:pt x="584867" y="409143"/>
                  <a:pt x="652663" y="376790"/>
                  <a:pt x="726531" y="398359"/>
                </a:cubicBezTo>
                <a:cubicBezTo>
                  <a:pt x="683020" y="417531"/>
                  <a:pt x="647604" y="411539"/>
                  <a:pt x="614212" y="422324"/>
                </a:cubicBezTo>
                <a:cubicBezTo>
                  <a:pt x="583855" y="433108"/>
                  <a:pt x="547428" y="421126"/>
                  <a:pt x="522131" y="453478"/>
                </a:cubicBezTo>
                <a:cubicBezTo>
                  <a:pt x="502905" y="478641"/>
                  <a:pt x="482668" y="482236"/>
                  <a:pt x="457370" y="467857"/>
                </a:cubicBezTo>
                <a:cubicBezTo>
                  <a:pt x="435109" y="454676"/>
                  <a:pt x="410824" y="458271"/>
                  <a:pt x="388562" y="471452"/>
                </a:cubicBezTo>
                <a:cubicBezTo>
                  <a:pt x="380468" y="476245"/>
                  <a:pt x="372372" y="482236"/>
                  <a:pt x="372372" y="494218"/>
                </a:cubicBezTo>
                <a:cubicBezTo>
                  <a:pt x="372372" y="510994"/>
                  <a:pt x="382491" y="515787"/>
                  <a:pt x="393622" y="518184"/>
                </a:cubicBezTo>
                <a:cubicBezTo>
                  <a:pt x="403741" y="520580"/>
                  <a:pt x="415883" y="522977"/>
                  <a:pt x="426002" y="520580"/>
                </a:cubicBezTo>
                <a:cubicBezTo>
                  <a:pt x="490762" y="507399"/>
                  <a:pt x="554511" y="528968"/>
                  <a:pt x="619271" y="526571"/>
                </a:cubicBezTo>
                <a:cubicBezTo>
                  <a:pt x="415883" y="578096"/>
                  <a:pt x="210471" y="561321"/>
                  <a:pt x="0" y="579294"/>
                </a:cubicBezTo>
                <a:cubicBezTo>
                  <a:pt x="27321" y="615241"/>
                  <a:pt x="62737" y="585286"/>
                  <a:pt x="83986" y="611647"/>
                </a:cubicBezTo>
                <a:cubicBezTo>
                  <a:pt x="63748" y="666766"/>
                  <a:pt x="71844" y="696722"/>
                  <a:pt x="112319" y="700317"/>
                </a:cubicBezTo>
                <a:cubicBezTo>
                  <a:pt x="151782" y="703912"/>
                  <a:pt x="194281" y="684740"/>
                  <a:pt x="215531" y="750643"/>
                </a:cubicBezTo>
                <a:cubicBezTo>
                  <a:pt x="221602" y="771014"/>
                  <a:pt x="259042" y="765023"/>
                  <a:pt x="282315" y="768617"/>
                </a:cubicBezTo>
                <a:cubicBezTo>
                  <a:pt x="332909" y="777005"/>
                  <a:pt x="386539" y="768617"/>
                  <a:pt x="435109" y="794979"/>
                </a:cubicBezTo>
                <a:cubicBezTo>
                  <a:pt x="454335" y="804565"/>
                  <a:pt x="467489" y="811754"/>
                  <a:pt x="457370" y="838116"/>
                </a:cubicBezTo>
                <a:cubicBezTo>
                  <a:pt x="447252" y="865675"/>
                  <a:pt x="460406" y="875261"/>
                  <a:pt x="476596" y="886046"/>
                </a:cubicBezTo>
                <a:cubicBezTo>
                  <a:pt x="488739" y="894433"/>
                  <a:pt x="506953" y="892037"/>
                  <a:pt x="517071" y="917200"/>
                </a:cubicBezTo>
                <a:cubicBezTo>
                  <a:pt x="410824" y="913605"/>
                  <a:pt x="307612" y="893235"/>
                  <a:pt x="202377" y="912407"/>
                </a:cubicBezTo>
                <a:cubicBezTo>
                  <a:pt x="317731" y="960337"/>
                  <a:pt x="444216" y="957940"/>
                  <a:pt x="557546" y="1013060"/>
                </a:cubicBezTo>
                <a:cubicBezTo>
                  <a:pt x="553499" y="1032232"/>
                  <a:pt x="527190" y="1023844"/>
                  <a:pt x="526178" y="1052602"/>
                </a:cubicBezTo>
                <a:cubicBezTo>
                  <a:pt x="585879" y="1082558"/>
                  <a:pt x="657723" y="1062188"/>
                  <a:pt x="720459" y="1106523"/>
                </a:cubicBezTo>
                <a:cubicBezTo>
                  <a:pt x="684032" y="1126893"/>
                  <a:pt x="650640" y="1093342"/>
                  <a:pt x="616236" y="1112514"/>
                </a:cubicBezTo>
                <a:cubicBezTo>
                  <a:pt x="627367" y="1141273"/>
                  <a:pt x="1131283" y="1318613"/>
                  <a:pt x="1222353" y="1337785"/>
                </a:cubicBezTo>
                <a:cubicBezTo>
                  <a:pt x="1407527" y="1377327"/>
                  <a:pt x="1940788" y="1477980"/>
                  <a:pt x="2087511" y="1500747"/>
                </a:cubicBezTo>
                <a:cubicBezTo>
                  <a:pt x="2200841" y="1517522"/>
                  <a:pt x="2313160" y="1530703"/>
                  <a:pt x="2425479" y="1531901"/>
                </a:cubicBezTo>
                <a:cubicBezTo>
                  <a:pt x="2553988" y="1533099"/>
                  <a:pt x="2681485" y="1527108"/>
                  <a:pt x="2809994" y="1522315"/>
                </a:cubicBezTo>
                <a:cubicBezTo>
                  <a:pt x="2858058" y="1520518"/>
                  <a:pt x="2905933" y="1517372"/>
                  <a:pt x="2953618" y="1512448"/>
                </a:cubicBezTo>
                <a:lnTo>
                  <a:pt x="3021543" y="150265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77ADE-C075-24C7-8808-60773E1F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199"/>
            <a:ext cx="4191000" cy="5338763"/>
          </a:xfrm>
        </p:spPr>
        <p:txBody>
          <a:bodyPr>
            <a:normAutofit/>
          </a:bodyPr>
          <a:lstStyle/>
          <a:p>
            <a:r>
              <a:rPr lang="en-US" dirty="0"/>
              <a:t>Chairman's Report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DCF95-D65F-3C09-7300-2F6C79AA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332" y="838199"/>
            <a:ext cx="6051468" cy="533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lvl="1" indent="0">
              <a:spcAft>
                <a:spcPts val="500"/>
              </a:spcAft>
              <a:buNone/>
            </a:pPr>
            <a:endParaRPr lang="en-US" sz="2000">
              <a:latin typeface="Aptos"/>
              <a:ea typeface="Calibri"/>
              <a:cs typeface="Segoe UI"/>
            </a:endParaRPr>
          </a:p>
          <a:p>
            <a:pPr marL="457200" lvl="1" indent="0">
              <a:spcAft>
                <a:spcPts val="500"/>
              </a:spcAft>
              <a:buNone/>
            </a:pPr>
            <a:r>
              <a:rPr lang="en-US" sz="2000">
                <a:latin typeface="Aptos"/>
                <a:ea typeface="Calibri"/>
                <a:cs typeface="Segoe UI"/>
              </a:rPr>
              <a:t>Thanks go to...</a:t>
            </a:r>
            <a:endParaRPr lang="en-US" sz="2000"/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ea typeface="Calibri"/>
                <a:cs typeface="Segoe UI"/>
              </a:rPr>
              <a:t>EPC for continued support.</a:t>
            </a:r>
            <a:endParaRPr lang="en-US" sz="2000"/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ea typeface="Calibri"/>
                <a:cs typeface="Segoe UI"/>
              </a:rPr>
              <a:t>Councilor Dennis Booth for his support as County Councilor with grant allocations. 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ea typeface="Calibri"/>
                <a:cs typeface="Segoe UI"/>
              </a:rPr>
              <a:t>Football Foundation and the FA for grant allocations. </a:t>
            </a:r>
            <a:endParaRPr lang="en-US" sz="2000"/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ea typeface="Calibri"/>
                <a:cs typeface="Segoe UI"/>
              </a:rPr>
              <a:t>The EVRT EXEC board for their time and efforts </a:t>
            </a:r>
            <a:r>
              <a:rPr lang="en-US" sz="2000">
                <a:latin typeface="Aptos"/>
                <a:cs typeface="Segoe UI"/>
              </a:rPr>
              <a:t>to develop the facility. 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2000">
                <a:latin typeface="Aptos"/>
                <a:cs typeface="Segoe UI"/>
              </a:rPr>
              <a:t>Our wonderful team at The KGV</a:t>
            </a:r>
          </a:p>
          <a:p>
            <a:pPr marL="457200" lvl="1" indent="0">
              <a:spcAft>
                <a:spcPts val="500"/>
              </a:spcAft>
              <a:buNone/>
            </a:pPr>
            <a:endParaRPr lang="en-US" sz="2000"/>
          </a:p>
          <a:p>
            <a:pPr marL="800100" lvl="1" indent="-342900">
              <a:spcAft>
                <a:spcPts val="500"/>
              </a:spcAft>
              <a:buAutoNum type="arabicParenR"/>
            </a:pPr>
            <a:endParaRPr lang="en-US" sz="2000">
              <a:latin typeface="Apto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58690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B4E2A-FA3B-A072-5306-02AE0C85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br>
              <a:rPr lang="en-GB" sz="2400" dirty="0"/>
            </a:br>
            <a:r>
              <a:rPr lang="en-GB" sz="2400" dirty="0"/>
              <a:t>Progress Check</a:t>
            </a:r>
            <a:br>
              <a:rPr lang="en-GB" sz="2400" dirty="0">
                <a:latin typeface="Lato" panose="020F0502020204030203" pitchFamily="34" charset="0"/>
              </a:rPr>
            </a:br>
            <a:r>
              <a:rPr lang="en-GB" sz="2400" dirty="0">
                <a:latin typeface="Lato" panose="020F0502020204030203" pitchFamily="34" charset="0"/>
              </a:rPr>
              <a:t>Building Community through Health, Recreation and Wellbeing</a:t>
            </a:r>
            <a:br>
              <a:rPr lang="en-GB" sz="2400" b="0" i="0" dirty="0">
                <a:effectLst/>
                <a:latin typeface="Lato" panose="020F0502020204030203" pitchFamily="34" charset="0"/>
              </a:rPr>
            </a:b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73BE3-7A99-3EA7-1BD3-DF5A0D10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 lnSpcReduction="10000"/>
          </a:bodyPr>
          <a:lstStyle/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1400" dirty="0">
                <a:latin typeface="Aptos"/>
                <a:ea typeface="Calibri"/>
                <a:cs typeface="Segoe UI"/>
              </a:rPr>
              <a:t>Major renovations of the village room, a flexible space that hosts community clubs including  for Art, Sewing, Social groups, Local History, Wellbeing </a:t>
            </a:r>
            <a:r>
              <a:rPr lang="en-US" sz="1400" dirty="0" err="1">
                <a:latin typeface="Aptos"/>
                <a:ea typeface="Calibri"/>
                <a:cs typeface="Segoe UI"/>
              </a:rPr>
              <a:t>clases</a:t>
            </a:r>
            <a:endParaRPr lang="en-US" sz="1400" dirty="0"/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1400" dirty="0">
                <a:latin typeface="Aptos"/>
                <a:ea typeface="Calibri"/>
                <a:cs typeface="Segoe UI"/>
              </a:rPr>
              <a:t>A 6-year investment </a:t>
            </a:r>
            <a:r>
              <a:rPr lang="en-US" sz="1400" dirty="0" err="1">
                <a:latin typeface="Aptos"/>
                <a:ea typeface="Calibri"/>
                <a:cs typeface="Segoe UI"/>
              </a:rPr>
              <a:t>programme</a:t>
            </a:r>
            <a:r>
              <a:rPr lang="en-US" sz="1400" dirty="0">
                <a:latin typeface="Aptos"/>
                <a:ea typeface="Calibri"/>
                <a:cs typeface="Segoe UI"/>
              </a:rPr>
              <a:t> in our sport’s pitches, supported by Football Foundation. 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1400" dirty="0">
                <a:latin typeface="Aptos"/>
                <a:ea typeface="Calibri"/>
                <a:cs typeface="Segoe UI"/>
              </a:rPr>
              <a:t>Installation of new climbing equipment in junior play area.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1400" dirty="0">
                <a:latin typeface="Aptos"/>
                <a:ea typeface="Calibri"/>
                <a:cs typeface="Segoe UI"/>
              </a:rPr>
              <a:t>New flat roof to changing rooms area and upweighted maintenance </a:t>
            </a:r>
            <a:r>
              <a:rPr lang="en-US" sz="1400" dirty="0" err="1">
                <a:latin typeface="Aptos"/>
                <a:ea typeface="Calibri"/>
                <a:cs typeface="Segoe UI"/>
              </a:rPr>
              <a:t>programme</a:t>
            </a:r>
            <a:r>
              <a:rPr lang="en-US" sz="1400" dirty="0">
                <a:latin typeface="Aptos"/>
                <a:ea typeface="Calibri"/>
                <a:cs typeface="Segoe UI"/>
              </a:rPr>
              <a:t> across the site.</a:t>
            </a:r>
            <a:endParaRPr lang="en-US" sz="1400" dirty="0"/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1400" dirty="0">
                <a:latin typeface="Aptos"/>
                <a:ea typeface="Calibri"/>
                <a:cs typeface="Segoe UI"/>
              </a:rPr>
              <a:t>Introduction of "The Festival of Christmas”</a:t>
            </a:r>
          </a:p>
          <a:p>
            <a:pPr marL="800100" lvl="1" indent="-342900">
              <a:spcAft>
                <a:spcPts val="500"/>
              </a:spcAft>
              <a:buAutoNum type="arabicParenR"/>
            </a:pPr>
            <a:r>
              <a:rPr lang="en-US" sz="1400" dirty="0">
                <a:latin typeface="Aptos"/>
                <a:ea typeface="Calibri"/>
                <a:cs typeface="Segoe UI"/>
              </a:rPr>
              <a:t>Two dedicated mental health practitioners operating from the Tranquility Room and a Women’s Wellbeing group.</a:t>
            </a:r>
          </a:p>
          <a:p>
            <a:endParaRPr lang="en-GB" sz="1400" dirty="0"/>
          </a:p>
        </p:txBody>
      </p:sp>
      <p:pic>
        <p:nvPicPr>
          <p:cNvPr id="5" name="Picture 4" descr="A collage of images of people hugging&#10;&#10;Description automatically generated">
            <a:extLst>
              <a:ext uri="{FF2B5EF4-FFF2-40B4-BE49-F238E27FC236}">
                <a16:creationId xmlns:a16="http://schemas.microsoft.com/office/drawing/2014/main" id="{E6F254B4-5004-B781-88C7-7CFFC0EE1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1" y="674887"/>
            <a:ext cx="3848322" cy="2482166"/>
          </a:xfrm>
          <a:prstGeom prst="rect">
            <a:avLst/>
          </a:prstGeom>
        </p:spPr>
      </p:pic>
      <p:pic>
        <p:nvPicPr>
          <p:cNvPr id="7" name="Picture 6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325402CA-BE9C-9D41-7C4D-B61EC4DC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91" y="3657600"/>
            <a:ext cx="2672362" cy="25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5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E21785-62D8-430F-9521-90166EF7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7CF8A0-D3E4-4A16-87D3-1D973AC61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3296" y="697832"/>
            <a:ext cx="8189484" cy="5541981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5473" y="1998925"/>
            <a:ext cx="5541054" cy="2149412"/>
          </a:xfrm>
        </p:spPr>
        <p:txBody>
          <a:bodyPr>
            <a:normAutofit/>
          </a:bodyPr>
          <a:lstStyle/>
          <a:p>
            <a:r>
              <a:rPr lang="en-US" sz="5200"/>
              <a:t>Financial Review</a:t>
            </a:r>
          </a:p>
        </p:txBody>
      </p:sp>
    </p:spTree>
    <p:extLst>
      <p:ext uri="{BB962C8B-B14F-4D97-AF65-F5344CB8AC3E}">
        <p14:creationId xmlns:p14="http://schemas.microsoft.com/office/powerpoint/2010/main" val="59680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5ECE3-91DC-584F-EB54-F8AC524AA988}"/>
              </a:ext>
            </a:extLst>
          </p:cNvPr>
          <p:cNvSpPr txBox="1"/>
          <p:nvPr/>
        </p:nvSpPr>
        <p:spPr>
          <a:xfrm>
            <a:off x="668401" y="2641262"/>
            <a:ext cx="4530898" cy="30027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The charity now has a healthy cash position.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There are now sufficient funds in place to satisfy current and future liabilities, specifically to cover the required reserve requested by the Charity Commission.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EVRT is now able, with potential funding support, to invest in existing and new facilities.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0DB68952-3A87-F796-E128-51E9B07E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492" y="2645357"/>
            <a:ext cx="5640879" cy="339204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825D5-AB36-357B-A7A6-E407DEE9C2CD}"/>
              </a:ext>
            </a:extLst>
          </p:cNvPr>
          <p:cNvSpPr txBox="1"/>
          <p:nvPr/>
        </p:nvSpPr>
        <p:spPr>
          <a:xfrm>
            <a:off x="459288" y="929013"/>
            <a:ext cx="65344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Our Cash Position is Stable </a:t>
            </a:r>
          </a:p>
        </p:txBody>
      </p:sp>
    </p:spTree>
    <p:extLst>
      <p:ext uri="{BB962C8B-B14F-4D97-AF65-F5344CB8AC3E}">
        <p14:creationId xmlns:p14="http://schemas.microsoft.com/office/powerpoint/2010/main" val="321712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7E46E-A7CD-936D-54BA-71B0C6D66EB6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Make-Up of our income in 2023 is more diverse.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109C1-0089-CBEC-B3F7-0E9A6A2297FF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Grants are increasing and now make up 18% of income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“Other” income is also increasing, generated by improved use of the facilities in terms of licenses and strengthening the significant community partnerships with local sports clubs, schools and other village groups. 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EPC share has decreased almost 10% points in the last 3 years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37B08C-0D89-2B6A-E5F1-08FC45B13B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54296" y="1357884"/>
            <a:ext cx="6903720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33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1576D-6DA6-68EA-F1B2-A314257CFABB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Income is rising and more sustainable.</a:t>
            </a:r>
          </a:p>
        </p:txBody>
      </p:sp>
      <p:sp>
        <p:nvSpPr>
          <p:cNvPr id="7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05B07-1543-5C77-46D0-CE3FF7AF03C0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"Other income" (from funding applications, licenses and user revenue) is slowly increasing.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Significant grants were secured in 2023/24, with the aim to continue in this manner.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broader base of income.</a:t>
            </a:r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35EE536C-0614-63CF-41FF-42CBBCBE5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54212"/>
            <a:ext cx="6903720" cy="414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FEC8330-6C6F-1B70-C43C-0B71C520E9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Rising income allows reinvestment in critical upgrades to the facility</a:t>
            </a:r>
            <a:b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Repairs and regeneration of existing facilities is now a priority. </a:t>
            </a: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F29F4-61F8-50F1-8AD0-149C21052F0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Expenditure on ground maintenance such as clearing paths and hedges has increased.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Major repairs to roofs have been undertaken.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2023/24 has seen a large increase in costs across all services.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B9E8AF-4767-C103-E1EE-109E1D821E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216" r="1" b="1"/>
          <a:stretch/>
        </p:blipFill>
        <p:spPr>
          <a:xfrm>
            <a:off x="4654296" y="1307192"/>
            <a:ext cx="6903720" cy="42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9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766</Words>
  <Application>Microsoft Macintosh PowerPoint</Application>
  <PresentationFormat>Widescreen</PresentationFormat>
  <Paragraphs>90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Lato</vt:lpstr>
      <vt:lpstr>Segoe UI</vt:lpstr>
      <vt:lpstr>office theme</vt:lpstr>
      <vt:lpstr>EVRT  Annual General Meeting</vt:lpstr>
      <vt:lpstr>Agenda </vt:lpstr>
      <vt:lpstr>Chairman's Report </vt:lpstr>
      <vt:lpstr> Progress Check Building Community through Health, Recreation and Wellbeing </vt:lpstr>
      <vt:lpstr>Financial Review</vt:lpstr>
      <vt:lpstr>PowerPoint Presentation</vt:lpstr>
      <vt:lpstr>PowerPoint Presentation</vt:lpstr>
      <vt:lpstr>PowerPoint Presentation</vt:lpstr>
      <vt:lpstr>Rising income allows reinvestment in critical upgrades to the facility Repairs and regeneration of existing facilities is now a priority.  </vt:lpstr>
      <vt:lpstr>2024 Expenditure</vt:lpstr>
      <vt:lpstr>What the Parish Council Funding Delivers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Paula Moss</cp:lastModifiedBy>
  <cp:revision>254</cp:revision>
  <dcterms:created xsi:type="dcterms:W3CDTF">2024-08-28T07:18:36Z</dcterms:created>
  <dcterms:modified xsi:type="dcterms:W3CDTF">2024-09-02T12:24:20Z</dcterms:modified>
</cp:coreProperties>
</file>